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6337C-99FE-4B5B-A02F-D8BCABC4535F}" v="4" dt="2023-12-18T20:15:49.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5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FFC9EC-8CA7-4CFA-8B1E-F8A6D9B3A6F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209920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FFC9EC-8CA7-4CFA-8B1E-F8A6D9B3A6F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138778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FFC9EC-8CA7-4CFA-8B1E-F8A6D9B3A6F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385487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FFC9EC-8CA7-4CFA-8B1E-F8A6D9B3A6F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209066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FFC9EC-8CA7-4CFA-8B1E-F8A6D9B3A6F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221967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FFC9EC-8CA7-4CFA-8B1E-F8A6D9B3A6F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329535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FFC9EC-8CA7-4CFA-8B1E-F8A6D9B3A6F5}" type="datetimeFigureOut">
              <a:rPr lang="en-GB" smtClean="0"/>
              <a:t>18/12/2023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308964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FFC9EC-8CA7-4CFA-8B1E-F8A6D9B3A6F5}" type="datetimeFigureOut">
              <a:rPr lang="en-GB" smtClean="0"/>
              <a:t>18/12/2023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186989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FC9EC-8CA7-4CFA-8B1E-F8A6D9B3A6F5}" type="datetimeFigureOut">
              <a:rPr lang="en-GB" smtClean="0"/>
              <a:t>18/12/2023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308060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FFC9EC-8CA7-4CFA-8B1E-F8A6D9B3A6F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153208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FFC9EC-8CA7-4CFA-8B1E-F8A6D9B3A6F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340F63-C091-4FC3-9736-BA86995999C5}" type="slidenum">
              <a:rPr lang="en-GB" smtClean="0"/>
              <a:t>‹#›</a:t>
            </a:fld>
            <a:endParaRPr lang="en-GB"/>
          </a:p>
        </p:txBody>
      </p:sp>
    </p:spTree>
    <p:extLst>
      <p:ext uri="{BB962C8B-B14F-4D97-AF65-F5344CB8AC3E}">
        <p14:creationId xmlns:p14="http://schemas.microsoft.com/office/powerpoint/2010/main" val="225952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FC9EC-8CA7-4CFA-8B1E-F8A6D9B3A6F5}" type="datetimeFigureOut">
              <a:rPr lang="en-GB" smtClean="0"/>
              <a:t>18/12/2023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40F63-C091-4FC3-9736-BA86995999C5}" type="slidenum">
              <a:rPr lang="en-GB" smtClean="0"/>
              <a:t>‹#›</a:t>
            </a:fld>
            <a:endParaRPr lang="en-GB"/>
          </a:p>
        </p:txBody>
      </p:sp>
    </p:spTree>
    <p:extLst>
      <p:ext uri="{BB962C8B-B14F-4D97-AF65-F5344CB8AC3E}">
        <p14:creationId xmlns:p14="http://schemas.microsoft.com/office/powerpoint/2010/main" val="189921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FREQUENTLY ASKED QUESTIONS</a:t>
            </a:r>
          </a:p>
        </p:txBody>
      </p:sp>
      <p:pic>
        <p:nvPicPr>
          <p:cNvPr id="4" name="Picture 3"/>
          <p:cNvPicPr>
            <a:picLocks noChangeAspect="1"/>
          </p:cNvPicPr>
          <p:nvPr/>
        </p:nvPicPr>
        <p:blipFill>
          <a:blip r:embed="rId2"/>
          <a:stretch>
            <a:fillRect/>
          </a:stretch>
        </p:blipFill>
        <p:spPr>
          <a:xfrm>
            <a:off x="651397" y="5118993"/>
            <a:ext cx="972687" cy="1625844"/>
          </a:xfrm>
          <a:prstGeom prst="rect">
            <a:avLst/>
          </a:prstGeom>
        </p:spPr>
      </p:pic>
      <p:pic>
        <p:nvPicPr>
          <p:cNvPr id="5" name="Picture 4"/>
          <p:cNvPicPr>
            <a:picLocks noChangeAspect="1"/>
          </p:cNvPicPr>
          <p:nvPr/>
        </p:nvPicPr>
        <p:blipFill>
          <a:blip r:embed="rId3"/>
          <a:stretch>
            <a:fillRect/>
          </a:stretch>
        </p:blipFill>
        <p:spPr>
          <a:xfrm>
            <a:off x="7956645" y="5456116"/>
            <a:ext cx="4016280" cy="1288722"/>
          </a:xfrm>
          <a:prstGeom prst="rect">
            <a:avLst/>
          </a:prstGeom>
        </p:spPr>
      </p:pic>
    </p:spTree>
    <p:extLst>
      <p:ext uri="{BB962C8B-B14F-4D97-AF65-F5344CB8AC3E}">
        <p14:creationId xmlns:p14="http://schemas.microsoft.com/office/powerpoint/2010/main" val="412951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830BC-2FD9-6379-C4CC-B4284DFB5220}"/>
              </a:ext>
            </a:extLst>
          </p:cNvPr>
          <p:cNvSpPr>
            <a:spLocks noGrp="1"/>
          </p:cNvSpPr>
          <p:nvPr>
            <p:ph type="title"/>
          </p:nvPr>
        </p:nvSpPr>
        <p:spPr>
          <a:xfrm>
            <a:off x="2212974" y="327025"/>
            <a:ext cx="6753225" cy="739775"/>
          </a:xfrm>
        </p:spPr>
        <p:txBody>
          <a:bodyPr/>
          <a:lstStyle/>
          <a:p>
            <a:r>
              <a:rPr lang="en-US" dirty="0"/>
              <a:t>Product Summary</a:t>
            </a:r>
          </a:p>
        </p:txBody>
      </p:sp>
      <p:graphicFrame>
        <p:nvGraphicFramePr>
          <p:cNvPr id="7" name="Table 7">
            <a:extLst>
              <a:ext uri="{FF2B5EF4-FFF2-40B4-BE49-F238E27FC236}">
                <a16:creationId xmlns:a16="http://schemas.microsoft.com/office/drawing/2014/main" id="{4F66786D-4F4F-FC1F-C129-9050AF942192}"/>
              </a:ext>
            </a:extLst>
          </p:cNvPr>
          <p:cNvGraphicFramePr>
            <a:graphicFrameLocks noGrp="1"/>
          </p:cNvGraphicFramePr>
          <p:nvPr>
            <p:extLst>
              <p:ext uri="{D42A27DB-BD31-4B8C-83A1-F6EECF244321}">
                <p14:modId xmlns:p14="http://schemas.microsoft.com/office/powerpoint/2010/main" val="1828652606"/>
              </p:ext>
            </p:extLst>
          </p:nvPr>
        </p:nvGraphicFramePr>
        <p:xfrm>
          <a:off x="1430336" y="1148291"/>
          <a:ext cx="8456614" cy="4323080"/>
        </p:xfrm>
        <a:graphic>
          <a:graphicData uri="http://schemas.openxmlformats.org/drawingml/2006/table">
            <a:tbl>
              <a:tblPr firstRow="1" bandRow="1">
                <a:tableStyleId>{5C22544A-7EE6-4342-B048-85BDC9FD1C3A}</a:tableStyleId>
              </a:tblPr>
              <a:tblGrid>
                <a:gridCol w="3532189">
                  <a:extLst>
                    <a:ext uri="{9D8B030D-6E8A-4147-A177-3AD203B41FA5}">
                      <a16:colId xmlns:a16="http://schemas.microsoft.com/office/drawing/2014/main" val="3987020125"/>
                    </a:ext>
                  </a:extLst>
                </a:gridCol>
                <a:gridCol w="4924425">
                  <a:extLst>
                    <a:ext uri="{9D8B030D-6E8A-4147-A177-3AD203B41FA5}">
                      <a16:colId xmlns:a16="http://schemas.microsoft.com/office/drawing/2014/main" val="683287176"/>
                    </a:ext>
                  </a:extLst>
                </a:gridCol>
              </a:tblGrid>
              <a:tr h="370840">
                <a:tc>
                  <a:txBody>
                    <a:bodyPr/>
                    <a:lstStyle/>
                    <a:p>
                      <a:r>
                        <a:rPr lang="en-US" dirty="0"/>
                        <a:t>PRODUCT</a:t>
                      </a:r>
                    </a:p>
                  </a:txBody>
                  <a:tcPr/>
                </a:tc>
                <a:tc>
                  <a:txBody>
                    <a:bodyPr/>
                    <a:lstStyle/>
                    <a:p>
                      <a:r>
                        <a:rPr lang="en-US" dirty="0"/>
                        <a:t>SMEGA QUICK LOAN</a:t>
                      </a:r>
                    </a:p>
                  </a:txBody>
                  <a:tcPr/>
                </a:tc>
                <a:extLst>
                  <a:ext uri="{0D108BD9-81ED-4DB2-BD59-A6C34878D82A}">
                    <a16:rowId xmlns:a16="http://schemas.microsoft.com/office/drawing/2014/main" val="2747396281"/>
                  </a:ext>
                </a:extLst>
              </a:tr>
              <a:tr h="370840">
                <a:tc>
                  <a:txBody>
                    <a:bodyPr/>
                    <a:lstStyle/>
                    <a:p>
                      <a:r>
                        <a:rPr lang="en-US" dirty="0"/>
                        <a:t>Age Registration</a:t>
                      </a:r>
                    </a:p>
                  </a:txBody>
                  <a:tcPr/>
                </a:tc>
                <a:tc>
                  <a:txBody>
                    <a:bodyPr/>
                    <a:lstStyle/>
                    <a:p>
                      <a:r>
                        <a:rPr lang="en-US" dirty="0"/>
                        <a:t>18 years to 65 years</a:t>
                      </a:r>
                    </a:p>
                  </a:txBody>
                  <a:tcPr/>
                </a:tc>
                <a:extLst>
                  <a:ext uri="{0D108BD9-81ED-4DB2-BD59-A6C34878D82A}">
                    <a16:rowId xmlns:a16="http://schemas.microsoft.com/office/drawing/2014/main" val="3021448664"/>
                  </a:ext>
                </a:extLst>
              </a:tr>
              <a:tr h="370840">
                <a:tc>
                  <a:txBody>
                    <a:bodyPr/>
                    <a:lstStyle/>
                    <a:p>
                      <a:r>
                        <a:rPr lang="en-US" dirty="0"/>
                        <a:t>Min to borrow</a:t>
                      </a:r>
                    </a:p>
                  </a:txBody>
                  <a:tcPr/>
                </a:tc>
                <a:tc>
                  <a:txBody>
                    <a:bodyPr/>
                    <a:lstStyle/>
                    <a:p>
                      <a:r>
                        <a:rPr lang="en-US" dirty="0"/>
                        <a:t>P20</a:t>
                      </a:r>
                    </a:p>
                  </a:txBody>
                  <a:tcPr/>
                </a:tc>
                <a:extLst>
                  <a:ext uri="{0D108BD9-81ED-4DB2-BD59-A6C34878D82A}">
                    <a16:rowId xmlns:a16="http://schemas.microsoft.com/office/drawing/2014/main" val="2782674925"/>
                  </a:ext>
                </a:extLst>
              </a:tr>
              <a:tr h="370840">
                <a:tc>
                  <a:txBody>
                    <a:bodyPr/>
                    <a:lstStyle/>
                    <a:p>
                      <a:r>
                        <a:rPr lang="en-US" dirty="0"/>
                        <a:t>Max to borrow</a:t>
                      </a:r>
                    </a:p>
                  </a:txBody>
                  <a:tcPr/>
                </a:tc>
                <a:tc>
                  <a:txBody>
                    <a:bodyPr/>
                    <a:lstStyle/>
                    <a:p>
                      <a:r>
                        <a:rPr lang="en-US" dirty="0"/>
                        <a:t>P1,500</a:t>
                      </a:r>
                    </a:p>
                  </a:txBody>
                  <a:tcPr/>
                </a:tc>
                <a:extLst>
                  <a:ext uri="{0D108BD9-81ED-4DB2-BD59-A6C34878D82A}">
                    <a16:rowId xmlns:a16="http://schemas.microsoft.com/office/drawing/2014/main" val="3147374005"/>
                  </a:ext>
                </a:extLst>
              </a:tr>
              <a:tr h="370840">
                <a:tc>
                  <a:txBody>
                    <a:bodyPr/>
                    <a:lstStyle/>
                    <a:p>
                      <a:r>
                        <a:rPr lang="en-US" dirty="0"/>
                        <a:t>Repayment period</a:t>
                      </a:r>
                    </a:p>
                  </a:txBody>
                  <a:tcPr/>
                </a:tc>
                <a:tc>
                  <a:txBody>
                    <a:bodyPr/>
                    <a:lstStyle/>
                    <a:p>
                      <a:r>
                        <a:rPr lang="en-US" dirty="0"/>
                        <a:t>30 days</a:t>
                      </a:r>
                    </a:p>
                  </a:txBody>
                  <a:tcPr/>
                </a:tc>
                <a:extLst>
                  <a:ext uri="{0D108BD9-81ED-4DB2-BD59-A6C34878D82A}">
                    <a16:rowId xmlns:a16="http://schemas.microsoft.com/office/drawing/2014/main" val="1987801427"/>
                  </a:ext>
                </a:extLst>
              </a:tr>
              <a:tr h="370840">
                <a:tc>
                  <a:txBody>
                    <a:bodyPr/>
                    <a:lstStyle/>
                    <a:p>
                      <a:r>
                        <a:rPr lang="en-US" dirty="0"/>
                        <a:t>Interest</a:t>
                      </a:r>
                    </a:p>
                  </a:txBody>
                  <a:tcPr/>
                </a:tc>
                <a:tc>
                  <a:txBody>
                    <a:bodyPr/>
                    <a:lstStyle/>
                    <a:p>
                      <a:pPr marL="285750" indent="-285750">
                        <a:buFont typeface="Arial" panose="020B0604020202020204" pitchFamily="34" charset="0"/>
                        <a:buChar char="•"/>
                      </a:pPr>
                      <a:r>
                        <a:rPr lang="en-US" dirty="0"/>
                        <a:t>10% for first 30 days</a:t>
                      </a:r>
                    </a:p>
                    <a:p>
                      <a:pPr marL="285750" indent="-285750">
                        <a:buFont typeface="Arial" panose="020B0604020202020204" pitchFamily="34" charset="0"/>
                        <a:buChar char="•"/>
                      </a:pPr>
                      <a:r>
                        <a:rPr lang="en-US" dirty="0"/>
                        <a:t>Additional 5% on day 31 (Month 2)</a:t>
                      </a:r>
                    </a:p>
                    <a:p>
                      <a:pPr marL="285750" indent="-285750">
                        <a:buFont typeface="Arial" panose="020B0604020202020204" pitchFamily="34" charset="0"/>
                        <a:buChar char="•"/>
                      </a:pPr>
                      <a:r>
                        <a:rPr lang="en-US" dirty="0"/>
                        <a:t>Additional 5% on day 61 (Month 3)</a:t>
                      </a:r>
                    </a:p>
                  </a:txBody>
                  <a:tcPr/>
                </a:tc>
                <a:extLst>
                  <a:ext uri="{0D108BD9-81ED-4DB2-BD59-A6C34878D82A}">
                    <a16:rowId xmlns:a16="http://schemas.microsoft.com/office/drawing/2014/main" val="3295072506"/>
                  </a:ext>
                </a:extLst>
              </a:tr>
              <a:tr h="370840">
                <a:tc>
                  <a:txBody>
                    <a:bodyPr/>
                    <a:lstStyle/>
                    <a:p>
                      <a:r>
                        <a:rPr lang="en-US" dirty="0"/>
                        <a:t>Payment/Collection medium</a:t>
                      </a:r>
                    </a:p>
                  </a:txBody>
                  <a:tcPr/>
                </a:tc>
                <a:tc>
                  <a:txBody>
                    <a:bodyPr/>
                    <a:lstStyle/>
                    <a:p>
                      <a:pPr marL="285750" indent="-285750">
                        <a:buFont typeface="Arial" panose="020B0604020202020204" pitchFamily="34" charset="0"/>
                        <a:buChar char="•"/>
                      </a:pPr>
                      <a:r>
                        <a:rPr lang="en-US" dirty="0"/>
                        <a:t>Self initiated payment</a:t>
                      </a:r>
                    </a:p>
                    <a:p>
                      <a:pPr marL="285750" indent="-285750">
                        <a:buFont typeface="Arial" panose="020B0604020202020204" pitchFamily="34" charset="0"/>
                        <a:buChar char="•"/>
                      </a:pPr>
                      <a:r>
                        <a:rPr lang="en-US" dirty="0"/>
                        <a:t>Auto Deduct functionality (after day 30)</a:t>
                      </a:r>
                    </a:p>
                  </a:txBody>
                  <a:tcPr/>
                </a:tc>
                <a:extLst>
                  <a:ext uri="{0D108BD9-81ED-4DB2-BD59-A6C34878D82A}">
                    <a16:rowId xmlns:a16="http://schemas.microsoft.com/office/drawing/2014/main" val="4141698453"/>
                  </a:ext>
                </a:extLst>
              </a:tr>
              <a:tr h="370840">
                <a:tc>
                  <a:txBody>
                    <a:bodyPr/>
                    <a:lstStyle/>
                    <a:p>
                      <a:r>
                        <a:rPr lang="en-US" dirty="0"/>
                        <a:t>Pre-Qualification Criteria</a:t>
                      </a:r>
                    </a:p>
                  </a:txBody>
                  <a:tcPr/>
                </a:tc>
                <a:tc>
                  <a:txBody>
                    <a:bodyPr/>
                    <a:lstStyle/>
                    <a:p>
                      <a:pPr marL="285750" indent="-285750">
                        <a:buFont typeface="Arial" panose="020B0604020202020204" pitchFamily="34" charset="0"/>
                        <a:buChar char="•"/>
                      </a:pPr>
                      <a:r>
                        <a:rPr lang="en-US" dirty="0"/>
                        <a:t>Sound KYC </a:t>
                      </a:r>
                    </a:p>
                    <a:p>
                      <a:pPr marL="285750" indent="-285750">
                        <a:buFont typeface="Arial" panose="020B0604020202020204" pitchFamily="34" charset="0"/>
                        <a:buChar char="•"/>
                      </a:pPr>
                      <a:r>
                        <a:rPr lang="en-US" dirty="0"/>
                        <a:t>Credit scoring </a:t>
                      </a:r>
                    </a:p>
                    <a:p>
                      <a:pPr marL="285750" indent="-285750">
                        <a:buFont typeface="Arial" panose="020B0604020202020204" pitchFamily="34" charset="0"/>
                        <a:buChar char="•"/>
                      </a:pPr>
                      <a:r>
                        <a:rPr lang="en-US" dirty="0"/>
                        <a:t>Assess customer 6 months transaction activity</a:t>
                      </a:r>
                    </a:p>
                  </a:txBody>
                  <a:tcPr/>
                </a:tc>
                <a:extLst>
                  <a:ext uri="{0D108BD9-81ED-4DB2-BD59-A6C34878D82A}">
                    <a16:rowId xmlns:a16="http://schemas.microsoft.com/office/drawing/2014/main" val="1781793667"/>
                  </a:ext>
                </a:extLst>
              </a:tr>
            </a:tbl>
          </a:graphicData>
        </a:graphic>
      </p:graphicFrame>
    </p:spTree>
    <p:extLst>
      <p:ext uri="{BB962C8B-B14F-4D97-AF65-F5344CB8AC3E}">
        <p14:creationId xmlns:p14="http://schemas.microsoft.com/office/powerpoint/2010/main" val="298953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n-GB" b="1" dirty="0">
                <a:latin typeface="Segoe UI" panose="020B0502040204020203" pitchFamily="34" charset="0"/>
                <a:cs typeface="Segoe UI" panose="020B0502040204020203" pitchFamily="34" charset="0"/>
              </a:rPr>
              <a:t>FAQs</a:t>
            </a:r>
          </a:p>
        </p:txBody>
      </p:sp>
      <p:sp>
        <p:nvSpPr>
          <p:cNvPr id="3" name="Content Placeholder 2"/>
          <p:cNvSpPr>
            <a:spLocks noGrp="1"/>
          </p:cNvSpPr>
          <p:nvPr>
            <p:ph idx="1"/>
          </p:nvPr>
        </p:nvSpPr>
        <p:spPr>
          <a:xfrm>
            <a:off x="838200" y="1279715"/>
            <a:ext cx="10515600" cy="4930016"/>
          </a:xfrm>
        </p:spPr>
        <p:txBody>
          <a:bodyPr>
            <a:normAutofit fontScale="70000" lnSpcReduction="20000"/>
          </a:bodyPr>
          <a:lstStyle/>
          <a:p>
            <a:pPr marL="0" indent="0" algn="just">
              <a:buFont typeface="Arial"/>
              <a:buNone/>
            </a:pPr>
            <a:r>
              <a:rPr lang="en-US" sz="2300" b="1" dirty="0">
                <a:latin typeface="Segoe UI" panose="020B0502040204020203" pitchFamily="34" charset="0"/>
                <a:cs typeface="Segoe UI" panose="020B0502040204020203" pitchFamily="34" charset="0"/>
              </a:rPr>
              <a:t>1. What is  </a:t>
            </a:r>
            <a:r>
              <a:rPr lang="en-US" sz="2300" b="1" dirty="0" err="1">
                <a:latin typeface="Segoe UI" panose="020B0502040204020203" pitchFamily="34" charset="0"/>
                <a:cs typeface="Segoe UI" panose="020B0502040204020203" pitchFamily="34" charset="0"/>
              </a:rPr>
              <a:t>Smega</a:t>
            </a:r>
            <a:r>
              <a:rPr lang="en-US" sz="2300" b="1" dirty="0">
                <a:latin typeface="Segoe UI" panose="020B0502040204020203" pitchFamily="34" charset="0"/>
                <a:cs typeface="Segoe UI" panose="020B0502040204020203" pitchFamily="34" charset="0"/>
              </a:rPr>
              <a:t> Quick Loan”</a:t>
            </a:r>
          </a:p>
          <a:p>
            <a:pPr marL="0" indent="0" algn="just">
              <a:buFont typeface="Arial"/>
              <a:buNone/>
            </a:pPr>
            <a:r>
              <a:rPr lang="en-US" sz="2300" dirty="0">
                <a:latin typeface="Segoe UI" panose="020B0502040204020203" pitchFamily="34" charset="0"/>
                <a:cs typeface="Segoe UI" panose="020B0502040204020203" pitchFamily="34" charset="0"/>
              </a:rPr>
              <a:t>Smega Instant Loan is a short-term, real time, affordable and safe micro-loan for eligible Smega customers  accessible through the Smega *173# short code on the mobile phone. </a:t>
            </a:r>
          </a:p>
          <a:p>
            <a:pPr marL="0" indent="0" algn="just">
              <a:buFont typeface="Arial"/>
              <a:buNone/>
            </a:pPr>
            <a:endParaRPr lang="en-US" sz="2300" b="1" dirty="0">
              <a:latin typeface="Segoe UI" panose="020B0502040204020203" pitchFamily="34" charset="0"/>
              <a:cs typeface="Segoe UI" panose="020B0502040204020203" pitchFamily="34" charset="0"/>
            </a:endParaRPr>
          </a:p>
          <a:p>
            <a:pPr marL="0" indent="0" algn="just">
              <a:buFont typeface="Arial"/>
              <a:buNone/>
            </a:pPr>
            <a:r>
              <a:rPr lang="en-US" sz="2300" b="1" dirty="0">
                <a:latin typeface="Segoe UI" panose="020B0502040204020203" pitchFamily="34" charset="0"/>
                <a:cs typeface="Segoe UI" panose="020B0502040204020203" pitchFamily="34" charset="0"/>
              </a:rPr>
              <a:t>2. Who qualifies for the Loan?</a:t>
            </a:r>
          </a:p>
          <a:p>
            <a:pPr marL="0" indent="0" algn="just">
              <a:buFont typeface="Arial"/>
              <a:buNone/>
            </a:pPr>
            <a:r>
              <a:rPr lang="en-US" sz="2300" dirty="0">
                <a:latin typeface="Segoe UI" panose="020B0502040204020203" pitchFamily="34" charset="0"/>
                <a:cs typeface="Segoe UI" panose="020B0502040204020203" pitchFamily="34" charset="0"/>
              </a:rPr>
              <a:t>An active Smega user between the ages of 18 and “65 years”, who has been active on Smega for 6 months or more. Eligibility and the loan amount will also depend on the customer’s monthly Smega transactions e.g. Money transfers, Cash-In transactions, Bill Payments, Smega Airtime Purchases.</a:t>
            </a:r>
          </a:p>
          <a:p>
            <a:pPr marL="0" indent="0" algn="just">
              <a:buFont typeface="Arial"/>
              <a:buNone/>
            </a:pPr>
            <a:endParaRPr lang="en-US" sz="2300" b="1" dirty="0">
              <a:latin typeface="Segoe UI" panose="020B0502040204020203" pitchFamily="34" charset="0"/>
              <a:cs typeface="Segoe UI" panose="020B0502040204020203" pitchFamily="34" charset="0"/>
            </a:endParaRPr>
          </a:p>
          <a:p>
            <a:pPr marL="0" indent="0" algn="just">
              <a:buFont typeface="Arial"/>
              <a:buNone/>
            </a:pPr>
            <a:r>
              <a:rPr lang="en-US" sz="2300" b="1" dirty="0">
                <a:latin typeface="Segoe UI" panose="020B0502040204020203" pitchFamily="34" charset="0"/>
                <a:cs typeface="Segoe UI" panose="020B0502040204020203" pitchFamily="34" charset="0"/>
              </a:rPr>
              <a:t>3. How do I request/ apply for the Loan?</a:t>
            </a:r>
          </a:p>
          <a:p>
            <a:pPr marL="0" indent="0" algn="just">
              <a:buFont typeface="Arial"/>
              <a:buNone/>
            </a:pPr>
            <a:r>
              <a:rPr lang="en-US" sz="2300" dirty="0">
                <a:latin typeface="Segoe UI" panose="020B0502040204020203" pitchFamily="34" charset="0"/>
                <a:cs typeface="Segoe UI" panose="020B0502040204020203" pitchFamily="34" charset="0"/>
              </a:rPr>
              <a:t>Dial the *173# Smega short code on your mobile phone, select Option 9 for Quick Loan and follow the simple prompts. </a:t>
            </a:r>
          </a:p>
          <a:p>
            <a:pPr marL="0" indent="0" algn="just">
              <a:buFont typeface="Arial"/>
              <a:buNone/>
            </a:pPr>
            <a:endParaRPr lang="en-US" sz="2300"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US" sz="2300" b="1" dirty="0">
                <a:latin typeface="Segoe UI" panose="020B0502040204020203" pitchFamily="34" charset="0"/>
                <a:cs typeface="Segoe UI" panose="020B0502040204020203" pitchFamily="34" charset="0"/>
              </a:rPr>
              <a:t>4. What is the loan repayment period</a:t>
            </a:r>
            <a:r>
              <a:rPr lang="en-GB" sz="2300" b="1" dirty="0">
                <a:latin typeface="Segoe UI" panose="020B0502040204020203" pitchFamily="34" charset="0"/>
                <a:cs typeface="Segoe UI" panose="020B0502040204020203" pitchFamily="34" charset="0"/>
              </a:rPr>
              <a:t>?</a:t>
            </a:r>
            <a:endParaRPr lang="en-US" sz="2300" b="1"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US" sz="2300" dirty="0">
                <a:latin typeface="Segoe UI" panose="020B0502040204020203" pitchFamily="34" charset="0"/>
                <a:cs typeface="Segoe UI" panose="020B0502040204020203" pitchFamily="34" charset="0"/>
              </a:rPr>
              <a:t>The loan has to be repaid within 30 days from the date of disbursement</a:t>
            </a:r>
          </a:p>
          <a:p>
            <a:pPr marL="0" indent="0" algn="just">
              <a:spcBef>
                <a:spcPts val="0"/>
              </a:spcBef>
              <a:spcAft>
                <a:spcPts val="900"/>
              </a:spcAft>
              <a:buNone/>
            </a:pPr>
            <a:endParaRPr lang="en-US" sz="2300" b="1"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GB" sz="2300" b="1" dirty="0">
                <a:latin typeface="Segoe UI" panose="020B0502040204020203" pitchFamily="34" charset="0"/>
                <a:cs typeface="Segoe UI" panose="020B0502040204020203" pitchFamily="34" charset="0"/>
              </a:rPr>
              <a:t>5. What are the Loan interest rates?</a:t>
            </a:r>
          </a:p>
          <a:p>
            <a:pPr marL="0" indent="0" algn="just">
              <a:spcBef>
                <a:spcPts val="0"/>
              </a:spcBef>
              <a:spcAft>
                <a:spcPts val="900"/>
              </a:spcAft>
              <a:buNone/>
            </a:pPr>
            <a:r>
              <a:rPr lang="en-US" sz="2300" dirty="0">
                <a:latin typeface="Segoe UI" panose="020B0502040204020203" pitchFamily="34" charset="0"/>
                <a:cs typeface="Segoe UI" panose="020B0502040204020203" pitchFamily="34" charset="0"/>
              </a:rPr>
              <a:t>The loan has to be </a:t>
            </a:r>
            <a:r>
              <a:rPr lang="en-BW" sz="2300" dirty="0">
                <a:latin typeface="Segoe UI" panose="020B0502040204020203" pitchFamily="34" charset="0"/>
                <a:cs typeface="Segoe UI" panose="020B0502040204020203" pitchFamily="34" charset="0"/>
              </a:rPr>
              <a:t>repaid within </a:t>
            </a:r>
            <a:r>
              <a:rPr lang="en-US" sz="2300" dirty="0">
                <a:latin typeface="Segoe UI" panose="020B0502040204020203" pitchFamily="34" charset="0"/>
                <a:cs typeface="Segoe UI" panose="020B0502040204020203" pitchFamily="34" charset="0"/>
              </a:rPr>
              <a:t>30 days</a:t>
            </a:r>
            <a:r>
              <a:rPr lang="en-BW" sz="2300" dirty="0">
                <a:latin typeface="Segoe UI" panose="020B0502040204020203" pitchFamily="34" charset="0"/>
                <a:cs typeface="Segoe UI" panose="020B0502040204020203" pitchFamily="34" charset="0"/>
              </a:rPr>
              <a:t> with a</a:t>
            </a:r>
            <a:r>
              <a:rPr lang="en-US" sz="2300" dirty="0">
                <a:latin typeface="Segoe UI" panose="020B0502040204020203" pitchFamily="34" charset="0"/>
                <a:cs typeface="Segoe UI" panose="020B0502040204020203" pitchFamily="34" charset="0"/>
              </a:rPr>
              <a:t> once-off </a:t>
            </a:r>
            <a:r>
              <a:rPr lang="en-BW" sz="2300" dirty="0">
                <a:latin typeface="Segoe UI" panose="020B0502040204020203" pitchFamily="34" charset="0"/>
                <a:cs typeface="Segoe UI" panose="020B0502040204020203" pitchFamily="34" charset="0"/>
              </a:rPr>
              <a:t>interest of 1</a:t>
            </a:r>
            <a:r>
              <a:rPr lang="en-GB" sz="2300" dirty="0">
                <a:latin typeface="Segoe UI" panose="020B0502040204020203" pitchFamily="34" charset="0"/>
                <a:cs typeface="Segoe UI" panose="020B0502040204020203" pitchFamily="34" charset="0"/>
              </a:rPr>
              <a:t>0</a:t>
            </a:r>
            <a:r>
              <a:rPr lang="en-BW" sz="2300" dirty="0">
                <a:latin typeface="Segoe UI" panose="020B0502040204020203" pitchFamily="34" charset="0"/>
                <a:cs typeface="Segoe UI" panose="020B0502040204020203" pitchFamily="34" charset="0"/>
              </a:rPr>
              <a:t>% and </a:t>
            </a:r>
            <a:r>
              <a:rPr lang="en-US" sz="2300" dirty="0">
                <a:latin typeface="Segoe UI" panose="020B0502040204020203" pitchFamily="34" charset="0"/>
                <a:cs typeface="Segoe UI" panose="020B0502040204020203" pitchFamily="34" charset="0"/>
              </a:rPr>
              <a:t>5% penalty on 1st month default and an additional 5% on second month default. </a:t>
            </a:r>
            <a:endParaRPr lang="en-US" sz="2300" b="1" dirty="0">
              <a:solidFill>
                <a:srgbClr val="FF0000"/>
              </a:solidFill>
              <a:latin typeface="Segoe UI" panose="020B0502040204020203" pitchFamily="34" charset="0"/>
              <a:cs typeface="Segoe UI" panose="020B0502040204020203" pitchFamily="34" charset="0"/>
            </a:endParaRPr>
          </a:p>
          <a:p>
            <a:pPr marL="0" indent="0" algn="just">
              <a:spcBef>
                <a:spcPts val="0"/>
              </a:spcBef>
              <a:spcAft>
                <a:spcPts val="900"/>
              </a:spcAft>
              <a:buNone/>
            </a:pPr>
            <a:endParaRPr lang="en-US" dirty="0">
              <a:latin typeface="Segoe UI" panose="020B0502040204020203" pitchFamily="34" charset="0"/>
              <a:cs typeface="Segoe UI" panose="020B0502040204020203" pitchFamily="34" charset="0"/>
            </a:endParaRPr>
          </a:p>
          <a:p>
            <a:pPr marL="0" indent="0" algn="just">
              <a:spcBef>
                <a:spcPts val="0"/>
              </a:spcBef>
              <a:spcAft>
                <a:spcPts val="900"/>
              </a:spcAft>
              <a:buNone/>
            </a:pPr>
            <a:endParaRPr lang="en-US" dirty="0">
              <a:latin typeface="Segoe UI" panose="020B0502040204020203" pitchFamily="34" charset="0"/>
              <a:cs typeface="Segoe UI" panose="020B0502040204020203" pitchFamily="34" charset="0"/>
            </a:endParaRPr>
          </a:p>
          <a:p>
            <a:pPr marL="0" indent="0" algn="just">
              <a:spcBef>
                <a:spcPts val="0"/>
              </a:spcBef>
              <a:spcAft>
                <a:spcPts val="900"/>
              </a:spcAft>
              <a:buNone/>
            </a:pP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058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lstStyle/>
          <a:p>
            <a:r>
              <a:rPr lang="en-GB" b="1" dirty="0">
                <a:latin typeface="Segoe UI" panose="020B0502040204020203" pitchFamily="34" charset="0"/>
                <a:cs typeface="Segoe UI" panose="020B0502040204020203" pitchFamily="34" charset="0"/>
              </a:rPr>
              <a:t>FAQs</a:t>
            </a:r>
            <a:endParaRPr lang="en-GB" dirty="0"/>
          </a:p>
        </p:txBody>
      </p:sp>
      <p:sp>
        <p:nvSpPr>
          <p:cNvPr id="3" name="Content Placeholder 2"/>
          <p:cNvSpPr>
            <a:spLocks noGrp="1"/>
          </p:cNvSpPr>
          <p:nvPr>
            <p:ph idx="1"/>
          </p:nvPr>
        </p:nvSpPr>
        <p:spPr>
          <a:xfrm>
            <a:off x="838200" y="1323833"/>
            <a:ext cx="10515600" cy="5030551"/>
          </a:xfrm>
        </p:spPr>
        <p:txBody>
          <a:bodyPr>
            <a:normAutofit fontScale="85000" lnSpcReduction="10000"/>
          </a:bodyPr>
          <a:lstStyle/>
          <a:p>
            <a:pPr marL="0" indent="0" algn="just">
              <a:buFont typeface="Arial"/>
              <a:buNone/>
            </a:pPr>
            <a:r>
              <a:rPr lang="en-GB" sz="1900" b="1" dirty="0">
                <a:latin typeface="Segoe UI" panose="020B0502040204020203" pitchFamily="34" charset="0"/>
                <a:cs typeface="Segoe UI" panose="020B0502040204020203" pitchFamily="34" charset="0"/>
              </a:rPr>
              <a:t>6. How much do I qualify for?</a:t>
            </a:r>
            <a:endParaRPr lang="en-US" sz="1900" b="1" dirty="0">
              <a:latin typeface="Segoe UI" panose="020B0502040204020203" pitchFamily="34" charset="0"/>
              <a:cs typeface="Segoe UI" panose="020B0502040204020203" pitchFamily="34" charset="0"/>
            </a:endParaRPr>
          </a:p>
          <a:p>
            <a:pPr marL="0" indent="0" algn="just">
              <a:buFont typeface="Arial"/>
              <a:buNone/>
            </a:pPr>
            <a:r>
              <a:rPr lang="en-US" sz="1900" dirty="0">
                <a:latin typeface="Segoe UI" panose="020B0502040204020203" pitchFamily="34" charset="0"/>
                <a:cs typeface="Segoe UI" panose="020B0502040204020203" pitchFamily="34" charset="0"/>
              </a:rPr>
              <a:t>Eligible Smega customers can instantly get a loan between P20 and P1,500. However, the loan amount specific for each customer will depend on their profile which is determined by consistent monthly Smega transactions e.g. Money transfers, Cash-In transactions, Bill Payments,  Smega Airtime Purchases.</a:t>
            </a:r>
          </a:p>
          <a:p>
            <a:pPr marL="0" indent="0" algn="just">
              <a:spcBef>
                <a:spcPts val="0"/>
              </a:spcBef>
              <a:spcAft>
                <a:spcPts val="900"/>
              </a:spcAft>
              <a:buNone/>
            </a:pPr>
            <a:endParaRPr lang="en-US" sz="1900" b="1"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US" sz="1900" b="1" dirty="0">
                <a:latin typeface="Segoe UI" panose="020B0502040204020203" pitchFamily="34" charset="0"/>
                <a:cs typeface="Segoe UI" panose="020B0502040204020203" pitchFamily="34" charset="0"/>
              </a:rPr>
              <a:t>7. How many loans can I apply for</a:t>
            </a:r>
            <a:r>
              <a:rPr lang="en-GB" sz="1900" b="1" dirty="0">
                <a:latin typeface="Segoe UI" panose="020B0502040204020203" pitchFamily="34" charset="0"/>
                <a:cs typeface="Segoe UI" panose="020B0502040204020203" pitchFamily="34" charset="0"/>
              </a:rPr>
              <a:t>?</a:t>
            </a:r>
          </a:p>
          <a:p>
            <a:pPr marL="0" indent="0" algn="just">
              <a:spcBef>
                <a:spcPts val="0"/>
              </a:spcBef>
              <a:spcAft>
                <a:spcPts val="900"/>
              </a:spcAft>
              <a:buNone/>
            </a:pPr>
            <a:r>
              <a:rPr lang="en-US" sz="1900" dirty="0">
                <a:latin typeface="Segoe UI" panose="020B0502040204020203" pitchFamily="34" charset="0"/>
                <a:cs typeface="Segoe UI" panose="020B0502040204020203" pitchFamily="34" charset="0"/>
              </a:rPr>
              <a:t>Eligible Smega customer can apply for 1 loan at a time, after successful repayment of an existing loan. </a:t>
            </a:r>
          </a:p>
          <a:p>
            <a:pPr marL="0" indent="0" algn="just">
              <a:spcBef>
                <a:spcPts val="0"/>
              </a:spcBef>
              <a:spcAft>
                <a:spcPts val="900"/>
              </a:spcAft>
              <a:buNone/>
            </a:pPr>
            <a:endParaRPr lang="en-US" sz="1900" b="1"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US" sz="1900" b="1" dirty="0">
                <a:latin typeface="Segoe UI" panose="020B0502040204020203" pitchFamily="34" charset="0"/>
                <a:cs typeface="Segoe UI" panose="020B0502040204020203" pitchFamily="34" charset="0"/>
              </a:rPr>
              <a:t>8. How do I check eligibility/ whether I qualify or not?</a:t>
            </a:r>
          </a:p>
          <a:p>
            <a:pPr marL="0" indent="0" algn="just">
              <a:spcBef>
                <a:spcPts val="0"/>
              </a:spcBef>
              <a:spcAft>
                <a:spcPts val="900"/>
              </a:spcAft>
              <a:buNone/>
            </a:pPr>
            <a:r>
              <a:rPr lang="en-US" sz="1900" dirty="0">
                <a:latin typeface="Segoe UI" panose="020B0502040204020203" pitchFamily="34" charset="0"/>
                <a:cs typeface="Segoe UI" panose="020B0502040204020203" pitchFamily="34" charset="0"/>
              </a:rPr>
              <a:t>Dial *173#, select Option 10 for Smega Instant Loan and then the Check Eligibility option.</a:t>
            </a:r>
          </a:p>
          <a:p>
            <a:pPr marL="0" indent="0" algn="just">
              <a:spcBef>
                <a:spcPts val="300"/>
              </a:spcBef>
              <a:buFont typeface="Arial"/>
              <a:buNone/>
            </a:pPr>
            <a:endParaRPr lang="en-US" sz="1900" b="1" dirty="0">
              <a:latin typeface="Segoe UI" panose="020B0502040204020203" pitchFamily="34" charset="0"/>
              <a:cs typeface="Segoe UI" panose="020B0502040204020203" pitchFamily="34" charset="0"/>
            </a:endParaRPr>
          </a:p>
          <a:p>
            <a:pPr marL="0" indent="0" algn="just">
              <a:spcBef>
                <a:spcPts val="300"/>
              </a:spcBef>
              <a:buFont typeface="Arial"/>
              <a:buNone/>
            </a:pPr>
            <a:r>
              <a:rPr lang="en-US" sz="1900" b="1" dirty="0">
                <a:latin typeface="Segoe UI" panose="020B0502040204020203" pitchFamily="34" charset="0"/>
                <a:cs typeface="Segoe UI" panose="020B0502040204020203" pitchFamily="34" charset="0"/>
              </a:rPr>
              <a:t>9. How can I build my profile to qualify for the loan or a higher amount?</a:t>
            </a:r>
          </a:p>
          <a:p>
            <a:pPr marL="0" indent="0" algn="just">
              <a:spcBef>
                <a:spcPts val="300"/>
              </a:spcBef>
              <a:buFont typeface="Arial"/>
              <a:buNone/>
            </a:pPr>
            <a:r>
              <a:rPr lang="en-US" sz="1900" dirty="0">
                <a:latin typeface="Segoe UI" panose="020B0502040204020203" pitchFamily="34" charset="0"/>
                <a:cs typeface="Segoe UI" panose="020B0502040204020203" pitchFamily="34" charset="0"/>
              </a:rPr>
              <a:t>Consistently increase the frequency and amounts of your monthly Smega transactions e.g. Money transfers, Cash-In transactions, Bill Payments, Smega Airtime Purchases to build your profile. </a:t>
            </a:r>
          </a:p>
          <a:p>
            <a:pPr marL="0" indent="0" algn="just">
              <a:spcBef>
                <a:spcPts val="300"/>
              </a:spcBef>
              <a:buFont typeface="Arial"/>
              <a:buNone/>
            </a:pPr>
            <a:endParaRPr lang="en-US" sz="1900" dirty="0">
              <a:latin typeface="Segoe UI" panose="020B0502040204020203" pitchFamily="34" charset="0"/>
              <a:cs typeface="Segoe UI" panose="020B0502040204020203" pitchFamily="34" charset="0"/>
            </a:endParaRPr>
          </a:p>
          <a:p>
            <a:pPr marL="0" indent="0" algn="just">
              <a:buFont typeface="Arial"/>
              <a:buNone/>
            </a:pPr>
            <a:r>
              <a:rPr lang="en-US" sz="1900" b="1" dirty="0">
                <a:latin typeface="Segoe UI" panose="020B0502040204020203" pitchFamily="34" charset="0"/>
                <a:cs typeface="Segoe UI" panose="020B0502040204020203" pitchFamily="34" charset="0"/>
              </a:rPr>
              <a:t>Q</a:t>
            </a:r>
            <a:r>
              <a:rPr lang="en-US" sz="1900" dirty="0">
                <a:latin typeface="Segoe UI" panose="020B0502040204020203" pitchFamily="34" charset="0"/>
                <a:cs typeface="Segoe UI" panose="020B0502040204020203" pitchFamily="34" charset="0"/>
              </a:rPr>
              <a:t>. </a:t>
            </a:r>
            <a:r>
              <a:rPr lang="en-US" sz="1900" b="1" dirty="0">
                <a:latin typeface="Segoe UI" panose="020B0502040204020203" pitchFamily="34" charset="0"/>
                <a:cs typeface="Segoe UI" panose="020B0502040204020203" pitchFamily="34" charset="0"/>
              </a:rPr>
              <a:t>Do I get charged for applying for the loan, checking balance or eligibility?</a:t>
            </a:r>
          </a:p>
          <a:p>
            <a:pPr marL="0" indent="0" algn="just">
              <a:buFont typeface="Arial"/>
              <a:buNone/>
            </a:pPr>
            <a:r>
              <a:rPr lang="en-US" sz="1900" dirty="0">
                <a:latin typeface="Segoe UI" panose="020B0502040204020203" pitchFamily="34" charset="0"/>
                <a:cs typeface="Segoe UI" panose="020B0502040204020203" pitchFamily="34" charset="0"/>
              </a:rPr>
              <a:t>Apart from the loan interest rates, the use of the </a:t>
            </a:r>
            <a:r>
              <a:rPr lang="en-US" sz="1900" dirty="0" err="1">
                <a:latin typeface="Segoe UI" panose="020B0502040204020203" pitchFamily="34" charset="0"/>
                <a:cs typeface="Segoe UI" panose="020B0502040204020203" pitchFamily="34" charset="0"/>
              </a:rPr>
              <a:t>Smega</a:t>
            </a:r>
            <a:r>
              <a:rPr lang="en-US" sz="1900" dirty="0">
                <a:latin typeface="Segoe UI" panose="020B0502040204020203" pitchFamily="34" charset="0"/>
                <a:cs typeface="Segoe UI" panose="020B0502040204020203" pitchFamily="34" charset="0"/>
              </a:rPr>
              <a:t> *173# USSD platform is free. No airtime or any other chargers apply to you as a customer when you apply for the loan, check eligibility or loan balance. </a:t>
            </a:r>
          </a:p>
          <a:p>
            <a:pPr marL="0" indent="0">
              <a:buNone/>
            </a:pPr>
            <a:endParaRPr lang="en-GB" dirty="0">
              <a:latin typeface="Segoe UI" panose="020B0502040204020203" pitchFamily="34" charset="0"/>
              <a:cs typeface="Segoe UI" panose="020B0502040204020203" pitchFamily="34" charset="0"/>
            </a:endParaRPr>
          </a:p>
          <a:p>
            <a:pPr marL="0" indent="0">
              <a:buNone/>
            </a:pP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1646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vert="horz" lIns="91440" tIns="45720" rIns="91440" bIns="45720" rtlCol="0" anchor="ctr">
            <a:normAutofit/>
          </a:bodyPr>
          <a:lstStyle/>
          <a:p>
            <a:r>
              <a:rPr lang="en-GB" b="1" dirty="0">
                <a:latin typeface="Segoe UI" panose="020B0502040204020203" pitchFamily="34" charset="0"/>
                <a:cs typeface="Segoe UI" panose="020B0502040204020203" pitchFamily="34" charset="0"/>
              </a:rPr>
              <a:t>FAQs</a:t>
            </a:r>
          </a:p>
        </p:txBody>
      </p:sp>
      <p:sp>
        <p:nvSpPr>
          <p:cNvPr id="3" name="Content Placeholder 2"/>
          <p:cNvSpPr>
            <a:spLocks noGrp="1"/>
          </p:cNvSpPr>
          <p:nvPr>
            <p:ph idx="1"/>
          </p:nvPr>
        </p:nvSpPr>
        <p:spPr>
          <a:xfrm>
            <a:off x="152400" y="1304735"/>
            <a:ext cx="10515600" cy="4766243"/>
          </a:xfrm>
        </p:spPr>
        <p:txBody>
          <a:bodyPr>
            <a:normAutofit fontScale="62500" lnSpcReduction="20000"/>
          </a:bodyPr>
          <a:lstStyle/>
          <a:p>
            <a:pPr marL="0" indent="0" algn="just">
              <a:buFont typeface="Arial"/>
              <a:buNone/>
            </a:pPr>
            <a:r>
              <a:rPr lang="en-US" b="1" dirty="0">
                <a:latin typeface="Segoe UI" panose="020B0502040204020203" pitchFamily="34" charset="0"/>
                <a:cs typeface="Segoe UI" panose="020B0502040204020203" pitchFamily="34" charset="0"/>
              </a:rPr>
              <a:t>Q. How do I pay back the loan</a:t>
            </a:r>
            <a:r>
              <a:rPr lang="en-GB" b="1" dirty="0">
                <a:latin typeface="Segoe UI" panose="020B0502040204020203" pitchFamily="34" charset="0"/>
                <a:cs typeface="Segoe UI" panose="020B0502040204020203" pitchFamily="34" charset="0"/>
              </a:rPr>
              <a:t>?</a:t>
            </a:r>
            <a:endParaRPr lang="en-US" b="1" dirty="0">
              <a:latin typeface="Segoe UI" panose="020B0502040204020203" pitchFamily="34" charset="0"/>
              <a:cs typeface="Segoe UI" panose="020B0502040204020203" pitchFamily="34" charset="0"/>
            </a:endParaRPr>
          </a:p>
          <a:p>
            <a:pPr marL="0" indent="0" algn="just">
              <a:buFont typeface="Arial"/>
              <a:buNone/>
            </a:pPr>
            <a:r>
              <a:rPr lang="en-US" dirty="0">
                <a:latin typeface="Segoe UI" panose="020B0502040204020203" pitchFamily="34" charset="0"/>
                <a:cs typeface="Segoe UI" panose="020B0502040204020203" pitchFamily="34" charset="0"/>
              </a:rPr>
              <a:t>Dial *173#, select option 9 for loan and then the repay loan option. There will also be an automatic debit applied to the wallet at the end of the loan tenure (30 Days).</a:t>
            </a:r>
          </a:p>
          <a:p>
            <a:pPr marL="0" indent="0" algn="just">
              <a:buNone/>
            </a:pPr>
            <a:endParaRPr lang="en-US" dirty="0">
              <a:latin typeface="Segoe UI" panose="020B0502040204020203" pitchFamily="34" charset="0"/>
              <a:cs typeface="Segoe UI" panose="020B0502040204020203" pitchFamily="34" charset="0"/>
            </a:endParaRPr>
          </a:p>
          <a:p>
            <a:pPr marL="0" indent="0" algn="just">
              <a:spcBef>
                <a:spcPts val="0"/>
              </a:spcBef>
              <a:spcAft>
                <a:spcPts val="900"/>
              </a:spcAft>
              <a:buNone/>
            </a:pPr>
            <a:r>
              <a:rPr lang="en-US" b="1" dirty="0">
                <a:latin typeface="Segoe UI" panose="020B0502040204020203" pitchFamily="34" charset="0"/>
                <a:cs typeface="Segoe UI" panose="020B0502040204020203" pitchFamily="34" charset="0"/>
              </a:rPr>
              <a:t>Q. What happens if I default/ do not pay back the loan within the stipulated period of 30 days?</a:t>
            </a:r>
          </a:p>
          <a:p>
            <a:pPr marL="0" indent="0" algn="just">
              <a:spcBef>
                <a:spcPts val="0"/>
              </a:spcBef>
              <a:spcAft>
                <a:spcPts val="900"/>
              </a:spcAft>
              <a:buNone/>
            </a:pPr>
            <a:r>
              <a:rPr lang="en-US" dirty="0">
                <a:latin typeface="Segoe UI" panose="020B0502040204020203" pitchFamily="34" charset="0"/>
                <a:cs typeface="Segoe UI" panose="020B0502040204020203" pitchFamily="34" charset="0"/>
              </a:rPr>
              <a:t>The loan has to be </a:t>
            </a:r>
            <a:r>
              <a:rPr lang="en-BW" dirty="0">
                <a:latin typeface="Segoe UI" panose="020B0502040204020203" pitchFamily="34" charset="0"/>
                <a:cs typeface="Segoe UI" panose="020B0502040204020203" pitchFamily="34" charset="0"/>
              </a:rPr>
              <a:t>repaid within </a:t>
            </a:r>
            <a:r>
              <a:rPr lang="en-US" dirty="0">
                <a:latin typeface="Segoe UI" panose="020B0502040204020203" pitchFamily="34" charset="0"/>
                <a:cs typeface="Segoe UI" panose="020B0502040204020203" pitchFamily="34" charset="0"/>
              </a:rPr>
              <a:t>30 days</a:t>
            </a:r>
            <a:r>
              <a:rPr lang="en-BW" dirty="0">
                <a:latin typeface="Segoe UI" panose="020B0502040204020203" pitchFamily="34" charset="0"/>
                <a:cs typeface="Segoe UI" panose="020B0502040204020203" pitchFamily="34" charset="0"/>
              </a:rPr>
              <a:t> with a</a:t>
            </a:r>
            <a:r>
              <a:rPr lang="en-US" dirty="0">
                <a:latin typeface="Segoe UI" panose="020B0502040204020203" pitchFamily="34" charset="0"/>
                <a:cs typeface="Segoe UI" panose="020B0502040204020203" pitchFamily="34" charset="0"/>
              </a:rPr>
              <a:t> once-off </a:t>
            </a:r>
            <a:r>
              <a:rPr lang="en-BW" dirty="0">
                <a:latin typeface="Segoe UI" panose="020B0502040204020203" pitchFamily="34" charset="0"/>
                <a:cs typeface="Segoe UI" panose="020B0502040204020203" pitchFamily="34" charset="0"/>
              </a:rPr>
              <a:t>interest of 1</a:t>
            </a:r>
            <a:r>
              <a:rPr lang="en-GB" dirty="0">
                <a:latin typeface="Segoe UI" panose="020B0502040204020203" pitchFamily="34" charset="0"/>
                <a:cs typeface="Segoe UI" panose="020B0502040204020203" pitchFamily="34" charset="0"/>
              </a:rPr>
              <a:t>0</a:t>
            </a:r>
            <a:r>
              <a:rPr lang="en-BW" dirty="0">
                <a:latin typeface="Segoe UI" panose="020B0502040204020203" pitchFamily="34" charset="0"/>
                <a:cs typeface="Segoe UI" panose="020B0502040204020203" pitchFamily="34" charset="0"/>
              </a:rPr>
              <a:t>% and </a:t>
            </a:r>
            <a:r>
              <a:rPr lang="en-US" dirty="0">
                <a:latin typeface="Segoe UI" panose="020B0502040204020203" pitchFamily="34" charset="0"/>
                <a:cs typeface="Segoe UI" panose="020B0502040204020203" pitchFamily="34" charset="0"/>
              </a:rPr>
              <a:t>5% penalty on 1</a:t>
            </a:r>
            <a:r>
              <a:rPr lang="en-US" baseline="30000" dirty="0">
                <a:latin typeface="Segoe UI" panose="020B0502040204020203" pitchFamily="34" charset="0"/>
                <a:cs typeface="Segoe UI" panose="020B0502040204020203" pitchFamily="34" charset="0"/>
              </a:rPr>
              <a:t>st</a:t>
            </a:r>
            <a:r>
              <a:rPr lang="en-US" dirty="0">
                <a:latin typeface="Segoe UI" panose="020B0502040204020203" pitchFamily="34" charset="0"/>
                <a:cs typeface="Segoe UI" panose="020B0502040204020203" pitchFamily="34" charset="0"/>
              </a:rPr>
              <a:t> month default and an additional 5% on second month default.</a:t>
            </a:r>
          </a:p>
          <a:p>
            <a:pPr marL="0" indent="0" algn="just">
              <a:spcBef>
                <a:spcPts val="300"/>
              </a:spcBef>
              <a:buFont typeface="Arial"/>
              <a:buNone/>
            </a:pPr>
            <a:endParaRPr lang="en-US" b="1" dirty="0">
              <a:latin typeface="Segoe UI" panose="020B0502040204020203" pitchFamily="34" charset="0"/>
              <a:cs typeface="Segoe UI" panose="020B0502040204020203" pitchFamily="34" charset="0"/>
            </a:endParaRPr>
          </a:p>
          <a:p>
            <a:pPr marL="0" indent="0" algn="just">
              <a:spcBef>
                <a:spcPts val="300"/>
              </a:spcBef>
              <a:buFont typeface="Arial"/>
              <a:buNone/>
            </a:pPr>
            <a:r>
              <a:rPr lang="en-US" b="1" dirty="0">
                <a:latin typeface="Segoe UI" panose="020B0502040204020203" pitchFamily="34" charset="0"/>
                <a:cs typeface="Segoe UI" panose="020B0502040204020203" pitchFamily="34" charset="0"/>
              </a:rPr>
              <a:t>Q. Won’t my other money in my Smega account be tampered with if I have an existing Smega Loan?</a:t>
            </a:r>
          </a:p>
          <a:p>
            <a:pPr marL="0" indent="0" algn="just">
              <a:spcBef>
                <a:spcPts val="300"/>
              </a:spcBef>
              <a:buNone/>
            </a:pPr>
            <a:r>
              <a:rPr lang="en-US" dirty="0">
                <a:latin typeface="Segoe UI" panose="020B0502040204020203" pitchFamily="34" charset="0"/>
                <a:cs typeface="Segoe UI" panose="020B0502040204020203" pitchFamily="34" charset="0"/>
              </a:rPr>
              <a:t>No. Your money is perfectly safe on your Smega account and will not be tampered with. When you receive the loan amount you applied for, this will add to your existing Smega account balance. As a customer you are expected to initiate the repayment loan process (before the 30</a:t>
            </a:r>
            <a:r>
              <a:rPr lang="en-US" baseline="30000" dirty="0">
                <a:latin typeface="Segoe UI" panose="020B0502040204020203" pitchFamily="34" charset="0"/>
                <a:cs typeface="Segoe UI" panose="020B0502040204020203" pitchFamily="34" charset="0"/>
              </a:rPr>
              <a:t>th</a:t>
            </a:r>
            <a:r>
              <a:rPr lang="en-US" dirty="0">
                <a:latin typeface="Segoe UI" panose="020B0502040204020203" pitchFamily="34" charset="0"/>
                <a:cs typeface="Segoe UI" panose="020B0502040204020203" pitchFamily="34" charset="0"/>
              </a:rPr>
              <a:t> day). However, Smega will also deduct the repayment amount due directly from your account through our automated deduct function.</a:t>
            </a:r>
          </a:p>
          <a:p>
            <a:pPr marL="0" indent="0" algn="just">
              <a:spcBef>
                <a:spcPts val="300"/>
              </a:spcBef>
              <a:buNone/>
            </a:pPr>
            <a:endParaRPr lang="en-GB" dirty="0">
              <a:latin typeface="Segoe UI" panose="020B0502040204020203" pitchFamily="34" charset="0"/>
              <a:cs typeface="Segoe UI" panose="020B0502040204020203" pitchFamily="34" charset="0"/>
            </a:endParaRPr>
          </a:p>
          <a:p>
            <a:pPr marL="0" indent="0" algn="just">
              <a:spcBef>
                <a:spcPts val="300"/>
              </a:spcBef>
              <a:buNone/>
            </a:pPr>
            <a:r>
              <a:rPr lang="en-GB" b="1" dirty="0">
                <a:latin typeface="Segoe UI" panose="020B0502040204020203" pitchFamily="34" charset="0"/>
                <a:cs typeface="Segoe UI" panose="020B0502040204020203" pitchFamily="34" charset="0"/>
              </a:rPr>
              <a:t>Q: Can I cancel Smega Loan once the funds have been paid into Smega account?</a:t>
            </a:r>
          </a:p>
          <a:p>
            <a:pPr marL="0" indent="0" algn="just">
              <a:spcBef>
                <a:spcPts val="300"/>
              </a:spcBef>
              <a:buNone/>
            </a:pPr>
            <a:r>
              <a:rPr lang="en-GB" dirty="0">
                <a:latin typeface="Segoe UI" panose="020B0502040204020203" pitchFamily="34" charset="0"/>
                <a:cs typeface="Segoe UI" panose="020B0502040204020203" pitchFamily="34" charset="0"/>
              </a:rPr>
              <a:t>The customer will be allowed a cool off period of 2 days in which the customer can pay back the loan in full. If the customer does not return the loan within 2 days of it being disbursed, the interest rate will apply.   Following the process articulated in the terms and conditions.</a:t>
            </a:r>
          </a:p>
        </p:txBody>
      </p:sp>
    </p:spTree>
    <p:extLst>
      <p:ext uri="{BB962C8B-B14F-4D97-AF65-F5344CB8AC3E}">
        <p14:creationId xmlns:p14="http://schemas.microsoft.com/office/powerpoint/2010/main" val="373992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0179" y="2893325"/>
            <a:ext cx="5445457" cy="646331"/>
          </a:xfrm>
          <a:prstGeom prst="rect">
            <a:avLst/>
          </a:prstGeom>
          <a:noFill/>
        </p:spPr>
        <p:txBody>
          <a:bodyPr wrap="square" rtlCol="0">
            <a:spAutoFit/>
          </a:bodyPr>
          <a:lstStyle/>
          <a:p>
            <a:pPr algn="ctr"/>
            <a:r>
              <a:rPr lang="en-GB" sz="3600" b="1" dirty="0">
                <a:latin typeface="Segoe UI" panose="020B0502040204020203" pitchFamily="34" charset="0"/>
                <a:cs typeface="Segoe UI" panose="020B0502040204020203" pitchFamily="34" charset="0"/>
              </a:rPr>
              <a:t>THANK YOU</a:t>
            </a:r>
          </a:p>
        </p:txBody>
      </p:sp>
    </p:spTree>
    <p:extLst>
      <p:ext uri="{BB962C8B-B14F-4D97-AF65-F5344CB8AC3E}">
        <p14:creationId xmlns:p14="http://schemas.microsoft.com/office/powerpoint/2010/main" val="324457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fc587b9b-c7b5-4800-9453-fb2fd573f296"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1ECEE32EF08D4B907EC571EE027B4B" ma:contentTypeVersion="18" ma:contentTypeDescription="Create a new document." ma:contentTypeScope="" ma:versionID="e1b4ec6f9e0d08f772af6ff748bc94f0">
  <xsd:schema xmlns:xsd="http://www.w3.org/2001/XMLSchema" xmlns:xs="http://www.w3.org/2001/XMLSchema" xmlns:p="http://schemas.microsoft.com/office/2006/metadata/properties" xmlns:ns1="http://schemas.microsoft.com/sharepoint/v3" xmlns:ns3="16bb1736-9812-4aae-94ef-fa6988dacece" xmlns:ns4="fc587b9b-c7b5-4800-9453-fb2fd573f296" targetNamespace="http://schemas.microsoft.com/office/2006/metadata/properties" ma:root="true" ma:fieldsID="162a155c8df0dcd1f75d450ac38d0823" ns1:_="" ns3:_="" ns4:_="">
    <xsd:import namespace="http://schemas.microsoft.com/sharepoint/v3"/>
    <xsd:import namespace="16bb1736-9812-4aae-94ef-fa6988dacece"/>
    <xsd:import namespace="fc587b9b-c7b5-4800-9453-fb2fd573f29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AutoKeyPoints" minOccurs="0"/>
                <xsd:element ref="ns4:MediaServiceKeyPoints" minOccurs="0"/>
                <xsd:element ref="ns4:MediaServiceDateTaken" minOccurs="0"/>
                <xsd:element ref="ns4:MediaServiceGenerationTime" minOccurs="0"/>
                <xsd:element ref="ns4:MediaServiceEventHashCode" minOccurs="0"/>
                <xsd:element ref="ns4:MediaServiceLocation" minOccurs="0"/>
                <xsd:element ref="ns4:MediaLengthInSeconds" minOccurs="0"/>
                <xsd:element ref="ns1:_ip_UnifiedCompliancePolicyProperties" minOccurs="0"/>
                <xsd:element ref="ns1:_ip_UnifiedCompliancePolicyUIAc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bb1736-9812-4aae-94ef-fa6988dacec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587b9b-c7b5-4800-9453-fb2fd573f29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4486A-B69E-4DB6-8EE9-775A84C90521}">
  <ds:schemaRefs>
    <ds:schemaRef ds:uri="http://purl.org/dc/elements/1.1/"/>
    <ds:schemaRef ds:uri="fc587b9b-c7b5-4800-9453-fb2fd573f296"/>
    <ds:schemaRef ds:uri="http://schemas.openxmlformats.org/package/2006/metadata/core-properties"/>
    <ds:schemaRef ds:uri="http://www.w3.org/XML/1998/namespace"/>
    <ds:schemaRef ds:uri="http://schemas.microsoft.com/sharepoint/v3"/>
    <ds:schemaRef ds:uri="http://schemas.microsoft.com/office/2006/documentManagement/types"/>
    <ds:schemaRef ds:uri="http://purl.org/dc/terms/"/>
    <ds:schemaRef ds:uri="http://purl.org/dc/dcmitype/"/>
    <ds:schemaRef ds:uri="http://schemas.microsoft.com/office/infopath/2007/PartnerControls"/>
    <ds:schemaRef ds:uri="16bb1736-9812-4aae-94ef-fa6988dacece"/>
    <ds:schemaRef ds:uri="http://schemas.microsoft.com/office/2006/metadata/properties"/>
  </ds:schemaRefs>
</ds:datastoreItem>
</file>

<file path=customXml/itemProps2.xml><?xml version="1.0" encoding="utf-8"?>
<ds:datastoreItem xmlns:ds="http://schemas.openxmlformats.org/officeDocument/2006/customXml" ds:itemID="{ABC510ED-1C85-48EF-B46B-3F1557744477}">
  <ds:schemaRefs>
    <ds:schemaRef ds:uri="http://schemas.microsoft.com/sharepoint/v3/contenttype/forms"/>
  </ds:schemaRefs>
</ds:datastoreItem>
</file>

<file path=customXml/itemProps3.xml><?xml version="1.0" encoding="utf-8"?>
<ds:datastoreItem xmlns:ds="http://schemas.openxmlformats.org/officeDocument/2006/customXml" ds:itemID="{5F92188D-5D2E-45C1-AF1A-A56C149E5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6bb1736-9812-4aae-94ef-fa6988dacece"/>
    <ds:schemaRef ds:uri="fc587b9b-c7b5-4800-9453-fb2fd573f2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TotalTime>
  <Words>806</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FREQUENTLY ASKED QUESTIONS</vt:lpstr>
      <vt:lpstr>Product Summary</vt:lpstr>
      <vt:lpstr>FAQs</vt:lpstr>
      <vt:lpstr>FAQs</vt:lpstr>
      <vt:lpstr>FAQs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FREQUENTLY ASKED QUESTIONS</dc:title>
  <dc:creator>Kamogelo Puleng</dc:creator>
  <cp:lastModifiedBy>KGOSIETSILE MOATLHODI</cp:lastModifiedBy>
  <cp:revision>10</cp:revision>
  <dcterms:created xsi:type="dcterms:W3CDTF">2023-08-29T11:45:34Z</dcterms:created>
  <dcterms:modified xsi:type="dcterms:W3CDTF">2023-12-18T20:15:54Z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0x010100671ECEE32EF08D4B907EC571EE027B4B</vt:lpwstr>
  </property>
</Properties>
</file>